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EBE6D7"/>
    <a:srgbClr val="D1C7A3"/>
    <a:srgbClr val="645832"/>
    <a:srgbClr val="E6E6E6"/>
    <a:srgbClr val="2929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40" y="88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5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17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9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27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8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45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31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9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5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7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6512-57A7-413F-8C88-B41323087C9E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BD514-80FC-4059-8FF9-282AC281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38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hyperlink" Target="https://www.freepik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68926"/>
            <a:ext cx="2109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</a:t>
            </a:r>
            <a:r>
              <a:rPr lang="ko-KR" altLang="en-US" sz="2000" b="1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차 프로젝트</a:t>
            </a:r>
            <a:endParaRPr lang="en-US" altLang="ko-KR" sz="2000" b="1" dirty="0" smtClean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9875" y="5904414"/>
            <a:ext cx="176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양현석</a:t>
            </a:r>
            <a:endParaRPr lang="en-US" altLang="ko-KR" sz="2000" b="1" dirty="0" smtClean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69036"/>
            <a:ext cx="2109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Benchmarking Project</a:t>
            </a:r>
            <a:endParaRPr lang="ko-KR" altLang="en-US" sz="10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9875" y="6304524"/>
            <a:ext cx="176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Bodoni MT Poster Compressed" panose="02070706080601050204" pitchFamily="18" charset="0"/>
                <a:ea typeface="나눔고딕OTF ExtraBold" panose="020D0904000000000000" pitchFamily="34" charset="-127"/>
              </a:rPr>
              <a:t>Hyeon</a:t>
            </a:r>
            <a:r>
              <a:rPr lang="en-US" altLang="ko-KR" dirty="0" smtClean="0">
                <a:latin typeface="Bodoni MT Poster Compressed" panose="02070706080601050204" pitchFamily="18" charset="0"/>
                <a:ea typeface="나눔고딕OTF ExtraBold" panose="020D0904000000000000" pitchFamily="34" charset="-127"/>
              </a:rPr>
              <a:t> </a:t>
            </a:r>
            <a:r>
              <a:rPr lang="en-US" altLang="ko-KR" dirty="0" err="1" smtClean="0">
                <a:latin typeface="Bodoni MT Poster Compressed" panose="02070706080601050204" pitchFamily="18" charset="0"/>
                <a:ea typeface="나눔고딕OTF ExtraBold" panose="020D0904000000000000" pitchFamily="34" charset="-127"/>
              </a:rPr>
              <a:t>Seok</a:t>
            </a:r>
            <a:r>
              <a:rPr lang="en-US" altLang="ko-KR" dirty="0" smtClean="0">
                <a:latin typeface="Bodoni MT Poster Compressed" panose="02070706080601050204" pitchFamily="18" charset="0"/>
                <a:ea typeface="나눔고딕OTF ExtraBold" panose="020D0904000000000000" pitchFamily="34" charset="-127"/>
              </a:rPr>
              <a:t> Yang</a:t>
            </a:r>
            <a:endParaRPr lang="ko-KR" altLang="en-US" dirty="0">
              <a:latin typeface="Bodoni MT Poster Compressed" panose="02070706080601050204" pitchFamily="18" charset="0"/>
              <a:ea typeface="나눔고딕OTF ExtraBold" panose="020D09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7250" y="2594342"/>
            <a:ext cx="2857500" cy="1631216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00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667250" y="2686050"/>
            <a:ext cx="2857500" cy="9525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667250" y="4124325"/>
            <a:ext cx="2857500" cy="9525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5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304150"/>
            <a:ext cx="7617600" cy="3772800"/>
          </a:xfrm>
          <a:prstGeom prst="rect">
            <a:avLst/>
          </a:prstGeom>
          <a:ln w="6350">
            <a:solidFill>
              <a:srgbClr val="D1C7A3">
                <a:alpha val="50000"/>
              </a:srgb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96195" y="1032579"/>
            <a:ext cx="2552003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메인페이지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8630" y="2545041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추천제품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8505372" y="3192441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05372" y="3311517"/>
            <a:ext cx="320947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오버시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이미지크기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확대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CSS : Scale, transition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서브페이지</a:t>
            </a:r>
            <a:r>
              <a:rPr lang="en-US" altLang="ko-KR" sz="1200" dirty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 SHOP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이동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타이틀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VIEW PRODUCT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색상 및 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전환효과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서브페이지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 SHOP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이동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미디어 쿼리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레이아웃 세로로 변경</a:t>
            </a:r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8505372" y="5677897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19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304150"/>
            <a:ext cx="7617600" cy="3772800"/>
          </a:xfrm>
          <a:prstGeom prst="rect">
            <a:avLst/>
          </a:prstGeom>
          <a:ln w="6350">
            <a:solidFill>
              <a:srgbClr val="D1C7A3">
                <a:alpha val="50000"/>
              </a:srgb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96195" y="1032579"/>
            <a:ext cx="2552003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메인페이지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8629" y="1908805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LOOKBOOK</a:t>
            </a:r>
            <a:endParaRPr lang="ko-KR" altLang="en-US" sz="2500" b="1" dirty="0" err="1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505371" y="255620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05372" y="2761842"/>
            <a:ext cx="358502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타이틀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오버시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색상 전환 애니메이션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서브페이지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 LOOKBOOK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이동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제품 자동 페이드아웃 슬라이드 적용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CSS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모든 이미지 겹치도록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셋팅</a:t>
            </a:r>
            <a:r>
              <a:rPr lang="en-US" altLang="ko-KR" sz="1200" dirty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후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제이쿼리를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사용하여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z-index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변경하여 적용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슬라이드 이미지 하단 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오버시밑줄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애니메이션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각각 서브페이지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 SHOP, LOOKBOOK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이동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58629" y="4906470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리뉴얼</a:t>
            </a:r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내용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505371" y="4733348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505371" y="555664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505371" y="6546567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05372" y="5621332"/>
            <a:ext cx="3209469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기존 페이지 슬라이드 흐름이 빠르게 느껴질 수 있어 전환 애니메이션 간 </a:t>
            </a:r>
            <a:r>
              <a:rPr lang="ko-KR" altLang="en-US" sz="11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딜레이</a:t>
            </a:r>
            <a:r>
              <a:rPr lang="ko-KR" altLang="en-US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증가</a:t>
            </a:r>
            <a:endParaRPr lang="en-US" altLang="ko-KR" sz="11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1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자연스러운 이미지 전환을 위해</a:t>
            </a:r>
            <a:endParaRPr lang="en-US" altLang="ko-KR" sz="11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1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페이드</a:t>
            </a:r>
            <a:r>
              <a:rPr lang="ko-KR" altLang="en-US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인</a:t>
            </a:r>
            <a:r>
              <a:rPr lang="en-US" altLang="ko-KR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</a:t>
            </a:r>
            <a:r>
              <a:rPr lang="ko-KR" altLang="en-US" sz="11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아웃 애니메이션으로 변경</a:t>
            </a:r>
            <a:endParaRPr lang="en-US" altLang="ko-KR" sz="11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67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304150"/>
            <a:ext cx="7617600" cy="3772800"/>
          </a:xfrm>
          <a:prstGeom prst="rect">
            <a:avLst/>
          </a:prstGeom>
          <a:ln w="6350">
            <a:solidFill>
              <a:srgbClr val="D1C7A3">
                <a:alpha val="50000"/>
              </a:srgb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89907" y="1028138"/>
            <a:ext cx="2031235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서브페이지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56264" y="2371063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LOOKBOOK</a:t>
            </a:r>
            <a:endParaRPr lang="ko-KR" altLang="en-US" sz="2500" b="1" dirty="0" err="1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403006" y="3018463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87657" y="3224100"/>
            <a:ext cx="3700378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등장 애니메이션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CSS : scale 0 -&gt; 1 , transition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적용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nimation delay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사용하여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등장시간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설정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오른쪽에서 왼쪽으로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호출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jQuery :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서브메뉴를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translate 100%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셋팅하여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이미지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translate 0%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되는 이벤트 설정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+ body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클래스 부여하여 화면 색감 조정 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CLOSE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닫히는 이벤트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SEE PRODUCT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서브페이지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–SHOP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이동 이벤트 적용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403006" y="5674577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39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2304150"/>
            <a:ext cx="7617600" cy="3772800"/>
          </a:xfrm>
          <a:prstGeom prst="rect">
            <a:avLst/>
          </a:prstGeom>
          <a:ln w="6350">
            <a:solidFill>
              <a:srgbClr val="D1C7A3">
                <a:alpha val="50000"/>
              </a:srgb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58899" y="1028138"/>
            <a:ext cx="2026595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서브메뉴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56264" y="2526448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햄버거 버튼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8403006" y="3173848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87657" y="3643683"/>
            <a:ext cx="332481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햄버거 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화면 상단에서 아래방향으로 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호출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화면 색감 조정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각 카테고리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오버시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밑줄 애니메이션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해당 서브페이지로 이동 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403006" y="526390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42506" y="2609590"/>
            <a:ext cx="1753200" cy="289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541174" y="5631556"/>
            <a:ext cx="175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– </a:t>
            </a:r>
            <a:r>
              <a:rPr lang="ko-KR" altLang="en-US" sz="1400" b="1" dirty="0" err="1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endParaRPr lang="en-US" altLang="ko-KR" sz="1400" b="1" dirty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b="1" dirty="0" err="1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하단영역</a:t>
            </a:r>
            <a:endParaRPr lang="ko-KR" altLang="en-US" sz="1400" b="1" dirty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" name="그림 3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93" y="2609590"/>
            <a:ext cx="1753200" cy="289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82862" y="5631556"/>
            <a:ext cx="175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– </a:t>
            </a:r>
            <a:r>
              <a:rPr lang="ko-KR" altLang="en-US" sz="1400" b="1" dirty="0" err="1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b="1" dirty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ARTICLE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58899" y="1028138"/>
            <a:ext cx="2026595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미디어 쿼리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2036" y="2609638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주요 내용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8678778" y="3257038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77903" y="3725283"/>
            <a:ext cx="3324819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상단영역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버튼 간소화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레이아웃 세로로 변경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메인페이지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컨텐츠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하단영역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레이아웃 세로로 변경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678778" y="534709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2609638"/>
            <a:ext cx="1753657" cy="2894352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14544" y="2610076"/>
            <a:ext cx="1752781" cy="28939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9249" y="5631604"/>
            <a:ext cx="175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– </a:t>
            </a:r>
            <a:r>
              <a:rPr lang="ko-KR" altLang="en-US" sz="1400" b="1" dirty="0" err="1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서브메뉴</a:t>
            </a:r>
            <a:r>
              <a:rPr lang="ko-KR" altLang="en-US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400" b="1" dirty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13668" y="5631604"/>
            <a:ext cx="175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- </a:t>
            </a:r>
            <a:r>
              <a:rPr lang="ko-KR" altLang="en-US" sz="1400" b="1" dirty="0" err="1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b="1" dirty="0" smtClean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rgbClr val="D1C7A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LOOKBOOK</a:t>
            </a:r>
            <a:endParaRPr lang="ko-KR" altLang="en-US" sz="1400" b="1" dirty="0">
              <a:solidFill>
                <a:srgbClr val="D1C7A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25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17" grpId="0"/>
      <p:bldP spid="21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98" y="2064673"/>
            <a:ext cx="5569200" cy="323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향후 계획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0156" y="984846"/>
            <a:ext cx="4424077" cy="527804"/>
          </a:xfrm>
          <a:prstGeom prst="roundRect">
            <a:avLst/>
          </a:prstGeom>
          <a:solidFill>
            <a:srgbClr val="292929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프로젝트 계획표 관리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9250" y="5708278"/>
            <a:ext cx="55705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프로젝트 경과 작성</a:t>
            </a:r>
            <a:endParaRPr lang="en-US" altLang="ko-KR" sz="17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2064673"/>
            <a:ext cx="5570503" cy="32330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91298" y="5708278"/>
            <a:ext cx="55705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일별 프로젝트 진척도 세부내용 작성</a:t>
            </a:r>
            <a:endParaRPr lang="en-US" altLang="ko-KR" sz="17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업무내용 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17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질문과답변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익일 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To-do , </a:t>
            </a:r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특이사항</a:t>
            </a:r>
            <a:r>
              <a:rPr lang="en-US" altLang="ko-KR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4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향후 계획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0156" y="984846"/>
            <a:ext cx="4424077" cy="527804"/>
          </a:xfrm>
          <a:prstGeom prst="roundRect">
            <a:avLst/>
          </a:prstGeom>
          <a:solidFill>
            <a:srgbClr val="292929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프로젝트 계획표 관리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6" y="1965608"/>
            <a:ext cx="6177714" cy="42174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4026" y="6417812"/>
            <a:ext cx="61777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총괄 </a:t>
            </a:r>
            <a:r>
              <a:rPr lang="ko-KR" altLang="en-US" sz="17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종합판</a:t>
            </a:r>
            <a:endParaRPr lang="ko-KR" altLang="en-US" sz="1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12579" y="2048325"/>
            <a:ext cx="360317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추후 </a:t>
            </a:r>
            <a:r>
              <a:rPr lang="ko-KR" altLang="en-US" sz="4000" b="1" dirty="0" err="1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상세일정</a:t>
            </a:r>
            <a:endParaRPr lang="ko-KR" altLang="en-US" sz="40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691806" y="2951563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46531" y="3352011"/>
            <a:ext cx="450002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구현 페이지 정비</a:t>
            </a:r>
            <a:r>
              <a:rPr lang="en-US" altLang="ko-KR" dirty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en-US" altLang="ko-KR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24/12/26 ~ 25/1/3)</a:t>
            </a:r>
            <a:br>
              <a:rPr lang="en-US" altLang="ko-KR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</a:t>
            </a:r>
            <a:r>
              <a:rPr lang="en-US" altLang="ko-KR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추가 </a:t>
            </a:r>
            <a:r>
              <a:rPr lang="ko-KR" altLang="en-US" sz="1300" dirty="0" err="1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구현기능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수정 및 삭제 요소 설정</a:t>
            </a:r>
            <a:endParaRPr lang="en-US" altLang="ko-KR" sz="1300" dirty="0" smtClean="0">
              <a:solidFill>
                <a:srgbClr val="645832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 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서브페이지 미디어 쿼리 </a:t>
            </a:r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애니메이션 </a:t>
            </a:r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소스 추가 업데이트 등</a:t>
            </a:r>
            <a:endParaRPr lang="en-US" altLang="ko-KR" sz="1300" dirty="0">
              <a:solidFill>
                <a:srgbClr val="645832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 smtClean="0">
              <a:solidFill>
                <a:srgbClr val="645832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 err="1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미구현</a:t>
            </a:r>
            <a:r>
              <a:rPr lang="ko-KR" altLang="en-US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페이지 생성</a:t>
            </a:r>
            <a:r>
              <a:rPr lang="en-US" altLang="ko-KR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(25/1/3 ~ 25/1/17)</a:t>
            </a:r>
          </a:p>
          <a:p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 SHOP 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서브페이지 </a:t>
            </a:r>
            <a:r>
              <a:rPr lang="en-US" altLang="ko-KR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300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구매 상세페이지</a:t>
            </a:r>
            <a:endParaRPr lang="en-US" altLang="ko-KR" sz="1300" dirty="0" smtClean="0">
              <a:solidFill>
                <a:srgbClr val="645832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 smtClean="0">
              <a:solidFill>
                <a:srgbClr val="645832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테스트 및 오류 수정</a:t>
            </a:r>
            <a:r>
              <a:rPr lang="en-US" altLang="ko-KR" dirty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en-US" altLang="ko-KR" dirty="0" smtClean="0">
                <a:solidFill>
                  <a:srgbClr val="645832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25/1/17 ~ 25/1/24)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7691806" y="587828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94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081234" y="2466348"/>
            <a:ext cx="4077607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24977" y="2678631"/>
            <a:ext cx="4390119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 smtClean="0">
                <a:solidFill>
                  <a:srgbClr val="645832"/>
                </a:solidFill>
                <a:latin typeface="Dutch801 XBd BT" panose="02020903060505020304" pitchFamily="18" charset="0"/>
                <a:ea typeface="나눔고딕OTF ExtraBold" panose="020D0904000000000000" pitchFamily="34" charset="-127"/>
              </a:rPr>
              <a:t>THANK YOU</a:t>
            </a:r>
            <a:endParaRPr lang="ko-KR" altLang="en-US" sz="5000" b="1" dirty="0" smtClean="0">
              <a:solidFill>
                <a:srgbClr val="645832"/>
              </a:solidFill>
              <a:latin typeface="Dutch801 XBd BT" panose="02020903060505020304" pitchFamily="18" charset="0"/>
              <a:ea typeface="나눔고딕OTF ExtraBold" panose="020D0904000000000000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081234" y="3700062"/>
            <a:ext cx="4077607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8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45832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62126" y="2537426"/>
            <a:ext cx="21812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0" b="1" dirty="0" smtClean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목차</a:t>
            </a:r>
            <a:endParaRPr lang="en-US" altLang="ko-KR" sz="7000" b="1" dirty="0" smtClean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096000" y="0"/>
            <a:ext cx="0" cy="687705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77163" y="944172"/>
            <a:ext cx="2786061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기획의도</a:t>
            </a:r>
            <a:endParaRPr lang="en-US" altLang="ko-KR" sz="3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400175" y="2378075"/>
            <a:ext cx="2857500" cy="9525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400175" y="3816350"/>
            <a:ext cx="2857500" cy="9525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77163" y="2316976"/>
            <a:ext cx="27860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분석 </a:t>
            </a:r>
            <a:r>
              <a:rPr lang="en-US" altLang="ko-KR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&amp; </a:t>
            </a:r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설계</a:t>
            </a:r>
            <a:endParaRPr lang="en-US" altLang="ko-KR" sz="3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7163" y="3755251"/>
            <a:ext cx="27860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3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77162" y="5193526"/>
            <a:ext cx="27860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향후 계획</a:t>
            </a:r>
            <a:endParaRPr lang="en-US" altLang="ko-KR" sz="3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7793037" y="827901"/>
            <a:ext cx="1" cy="5095875"/>
          </a:xfrm>
          <a:prstGeom prst="line">
            <a:avLst/>
          </a:prstGeom>
          <a:ln w="6350">
            <a:solidFill>
              <a:srgbClr val="D1C7A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0563223" y="827901"/>
            <a:ext cx="0" cy="5156835"/>
          </a:xfrm>
          <a:prstGeom prst="line">
            <a:avLst/>
          </a:prstGeom>
          <a:ln w="6350">
            <a:solidFill>
              <a:srgbClr val="D1C7A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22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698063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기획의도</a:t>
            </a:r>
            <a:endParaRPr lang="en-US" altLang="ko-KR" sz="3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11979" y="1613159"/>
            <a:ext cx="3325019" cy="408623"/>
          </a:xfrm>
          <a:prstGeom prst="roundRect">
            <a:avLst/>
          </a:prstGeom>
          <a:solidFill>
            <a:srgbClr val="6458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상품</a:t>
            </a:r>
            <a:r>
              <a:rPr lang="en-US" altLang="ko-KR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</a:t>
            </a:r>
            <a:r>
              <a:rPr lang="ko-KR" altLang="en-US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가구 </a:t>
            </a:r>
            <a:r>
              <a:rPr lang="en-US" altLang="ko-KR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&amp; </a:t>
            </a:r>
            <a:r>
              <a:rPr lang="ko-KR" altLang="en-US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오브제</a:t>
            </a:r>
            <a:r>
              <a:rPr lang="en-US" altLang="ko-KR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</a:t>
            </a:r>
            <a:r>
              <a:rPr lang="ko-KR" altLang="en-US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판매</a:t>
            </a:r>
            <a:endParaRPr lang="en-US" altLang="ko-KR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49402" y="1617228"/>
            <a:ext cx="2847175" cy="408623"/>
          </a:xfrm>
          <a:prstGeom prst="roundRect">
            <a:avLst/>
          </a:prstGeom>
          <a:solidFill>
            <a:srgbClr val="2929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심미적 디자인</a:t>
            </a:r>
            <a:endParaRPr lang="en-US" altLang="ko-KR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08981" y="1613159"/>
            <a:ext cx="2931319" cy="408623"/>
          </a:xfrm>
          <a:prstGeom prst="roundRect">
            <a:avLst/>
          </a:prstGeom>
          <a:solidFill>
            <a:srgbClr val="6458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세심한 </a:t>
            </a:r>
            <a:r>
              <a:rPr lang="ko-KR" altLang="en-US" b="1" dirty="0" err="1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연출요소</a:t>
            </a:r>
            <a:endParaRPr lang="en-US" altLang="ko-KR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1" y="3441700"/>
            <a:ext cx="5492750" cy="3044201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2" y="3441700"/>
            <a:ext cx="5372099" cy="3044201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302048" y="2813903"/>
            <a:ext cx="1740297" cy="340519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참고 사이트</a:t>
            </a:r>
            <a:endParaRPr lang="en-US" altLang="ko-KR" sz="14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49250" y="329704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49249" y="6610350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4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20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42344" y="4485448"/>
            <a:ext cx="3362400" cy="19584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042346" y="6467005"/>
            <a:ext cx="336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서브메뉴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햄버거 버튼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8" name="그림 3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49" y="4485448"/>
            <a:ext cx="3362400" cy="1958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541550" y="6454253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서브페이지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Lookbook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" name="그림 3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99402" y="2047047"/>
            <a:ext cx="3362400" cy="1958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99403" y="4017025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서브페이지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Shop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분석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&amp; </a:t>
            </a:r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설계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0156" y="984846"/>
            <a:ext cx="4424077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와이어 프레임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- </a:t>
            </a:r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발사믹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340" y="2047047"/>
            <a:ext cx="3363711" cy="1957348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" y="2047047"/>
            <a:ext cx="3362400" cy="195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9250" y="4004395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91652" y="4004394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30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1" grpId="0"/>
      <p:bldP spid="37" grpId="0"/>
      <p:bldP spid="22" grpId="0" animBg="1"/>
      <p:bldP spid="1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55301" y="2474422"/>
            <a:ext cx="2163600" cy="2959200"/>
          </a:xfrm>
          <a:prstGeom prst="rect">
            <a:avLst/>
          </a:prstGeom>
        </p:spPr>
      </p:pic>
      <p:pic>
        <p:nvPicPr>
          <p:cNvPr id="13" name="그림 1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65174" y="2474422"/>
            <a:ext cx="2163600" cy="2959200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75929" y="2475949"/>
            <a:ext cx="2163600" cy="29592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85802" y="2475949"/>
            <a:ext cx="2163600" cy="295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76370" y="5554986"/>
            <a:ext cx="216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-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6998" y="5554986"/>
            <a:ext cx="216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-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98" y="2474422"/>
            <a:ext cx="2162718" cy="296072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586684" y="5554986"/>
            <a:ext cx="216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-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66056" y="5554986"/>
            <a:ext cx="216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-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서브메뉴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55742" y="5554986"/>
            <a:ext cx="2162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 – 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서브메뉴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분석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&amp; </a:t>
            </a:r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설계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0156" y="984846"/>
            <a:ext cx="4424077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와이어 프레임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- </a:t>
            </a:r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발사믹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59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35" grpId="0"/>
      <p:bldP spid="38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42343" y="4485446"/>
            <a:ext cx="3362400" cy="1958400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pic>
        <p:nvPicPr>
          <p:cNvPr id="16" name="그림 1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50" y="4485447"/>
            <a:ext cx="3362400" cy="1958400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pic>
        <p:nvPicPr>
          <p:cNvPr id="15" name="그림 1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99401" y="2045993"/>
            <a:ext cx="3362400" cy="1958400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pic>
        <p:nvPicPr>
          <p:cNvPr id="3" name="그림 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91651" y="2045995"/>
            <a:ext cx="3362400" cy="1958400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solidFill>
            <a:srgbClr val="EBE6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645832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분석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&amp; </a:t>
            </a:r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설계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60156" y="984846"/>
            <a:ext cx="4424077" cy="527804"/>
          </a:xfrm>
          <a:prstGeom prst="roundRect">
            <a:avLst/>
          </a:prstGeom>
          <a:solidFill>
            <a:srgbClr val="292929"/>
          </a:solidFill>
          <a:ln>
            <a:solidFill>
              <a:srgbClr val="D1C7A3"/>
            </a:solidFill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프로토타이핑 </a:t>
            </a:r>
            <a:r>
              <a:rPr lang="en-US" altLang="ko-KR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- </a:t>
            </a:r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피그마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" y="2045995"/>
            <a:ext cx="3362400" cy="1958400"/>
          </a:xfrm>
          <a:prstGeom prst="rect">
            <a:avLst/>
          </a:prstGeom>
          <a:ln w="6350">
            <a:solidFill>
              <a:srgbClr val="645832">
                <a:alpha val="50000"/>
              </a:srgb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349250" y="4004395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1652" y="4004394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메인페이지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99402" y="4004393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서브페이지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Shop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41551" y="6467005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서브페이지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Lookbook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42344" y="6443848"/>
            <a:ext cx="33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서브메뉴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햄버거 버튼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992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2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14641" y="5755378"/>
            <a:ext cx="2162718" cy="391597"/>
          </a:xfrm>
          <a:prstGeom prst="roundRect">
            <a:avLst/>
          </a:prstGeom>
          <a:solidFill>
            <a:srgbClr val="D1C7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CSS</a:t>
            </a:r>
            <a:endParaRPr lang="ko-KR" altLang="en-US" sz="1700" dirty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4452" y="5755378"/>
            <a:ext cx="2162718" cy="391597"/>
          </a:xfrm>
          <a:prstGeom prst="roundRect">
            <a:avLst/>
          </a:prstGeom>
          <a:solidFill>
            <a:srgbClr val="D1C7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HTML</a:t>
            </a:r>
            <a:endParaRPr lang="ko-KR" altLang="en-US" sz="1700" dirty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24830" y="5755378"/>
            <a:ext cx="2162718" cy="391597"/>
          </a:xfrm>
          <a:prstGeom prst="roundRect">
            <a:avLst/>
          </a:prstGeom>
          <a:solidFill>
            <a:srgbClr val="D1C7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jQuery</a:t>
            </a:r>
            <a:endParaRPr lang="ko-KR" altLang="en-US" sz="1700" dirty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6195" y="1032579"/>
            <a:ext cx="2552003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사용 언어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026" name="Picture 2" descr="Jquery 일반 워드마크 로고 - 소셜 미디어 및 로고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914" y="2553140"/>
            <a:ext cx="2492550" cy="249255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00" y="2553140"/>
            <a:ext cx="2491200" cy="2491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78601" y="6957018"/>
            <a:ext cx="1603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u="sng" dirty="0" smtClean="0">
                <a:solidFill>
                  <a:srgbClr val="424242"/>
                </a:solidFill>
                <a:latin typeface="Inter"/>
                <a:hlinkClick r:id="rId4"/>
              </a:rPr>
              <a:t>출처 </a:t>
            </a:r>
            <a:r>
              <a:rPr lang="en-US" altLang="ko-KR" b="1" u="sng" dirty="0" smtClean="0">
                <a:solidFill>
                  <a:srgbClr val="424242"/>
                </a:solidFill>
                <a:latin typeface="Inter"/>
                <a:hlinkClick r:id="rId4"/>
              </a:rPr>
              <a:t>: </a:t>
            </a:r>
            <a:r>
              <a:rPr lang="en-US" altLang="ko-KR" b="1" i="0" u="sng" dirty="0" err="1" smtClean="0">
                <a:solidFill>
                  <a:srgbClr val="424242"/>
                </a:solidFill>
                <a:effectLst/>
                <a:latin typeface="Inter"/>
                <a:hlinkClick r:id="rId4"/>
              </a:rPr>
              <a:t>Freepik</a:t>
            </a:r>
            <a:endParaRPr lang="en-US" altLang="ko-KR" b="1" i="0" dirty="0">
              <a:solidFill>
                <a:srgbClr val="424242"/>
              </a:solidFill>
              <a:effectLst/>
              <a:latin typeface="Inte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4" y="2424422"/>
            <a:ext cx="2815774" cy="28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5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31" grpId="0" animBg="1"/>
      <p:bldP spid="35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94993" y="5755376"/>
            <a:ext cx="2162718" cy="391597"/>
          </a:xfrm>
          <a:prstGeom prst="roundRect">
            <a:avLst/>
          </a:prstGeom>
          <a:solidFill>
            <a:srgbClr val="D1C7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글꼴</a:t>
            </a:r>
            <a:endParaRPr lang="ko-KR" altLang="en-US" sz="1700" dirty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09017" y="5755376"/>
            <a:ext cx="2162718" cy="391597"/>
          </a:xfrm>
          <a:prstGeom prst="roundRect">
            <a:avLst/>
          </a:prstGeom>
          <a:solidFill>
            <a:srgbClr val="D1C7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색상</a:t>
            </a:r>
            <a:endParaRPr lang="ko-KR" altLang="en-US" sz="1700" dirty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6195" y="1032579"/>
            <a:ext cx="2552003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사용 디자인 요소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94391" y="2165858"/>
            <a:ext cx="1173127" cy="1173127"/>
          </a:xfrm>
          <a:prstGeom prst="roundRect">
            <a:avLst/>
          </a:prstGeom>
          <a:solidFill>
            <a:srgbClr val="1F1F1F"/>
          </a:solidFill>
          <a:ln w="6350">
            <a:solidFill>
              <a:srgbClr val="D1C7A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9250" y="3419561"/>
            <a:ext cx="2263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#1f1f1f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49402" y="2165858"/>
            <a:ext cx="1173127" cy="1173127"/>
          </a:xfrm>
          <a:prstGeom prst="roundRect">
            <a:avLst/>
          </a:prstGeom>
          <a:solidFill>
            <a:srgbClr val="D1C7A3"/>
          </a:solidFill>
          <a:ln w="6350">
            <a:solidFill>
              <a:srgbClr val="D1C7A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04261" y="3419561"/>
            <a:ext cx="2263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#d1c7a3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24509" y="4031062"/>
            <a:ext cx="1173127" cy="1173127"/>
          </a:xfrm>
          <a:prstGeom prst="roundRect">
            <a:avLst/>
          </a:prstGeom>
          <a:solidFill>
            <a:srgbClr val="EBE6D7"/>
          </a:solidFill>
          <a:ln w="6350">
            <a:solidFill>
              <a:srgbClr val="D1C7A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79368" y="5284765"/>
            <a:ext cx="2263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#ebe6d7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790735" y="4031062"/>
            <a:ext cx="1173127" cy="1173127"/>
          </a:xfrm>
          <a:prstGeom prst="roundRect">
            <a:avLst/>
          </a:prstGeom>
          <a:solidFill>
            <a:srgbClr val="645832"/>
          </a:solidFill>
          <a:ln w="6350">
            <a:solidFill>
              <a:srgbClr val="D1C7A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45594" y="5284765"/>
            <a:ext cx="2263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#645832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21896" y="2165858"/>
            <a:ext cx="1173127" cy="1173127"/>
          </a:xfrm>
          <a:prstGeom prst="roundRect">
            <a:avLst/>
          </a:prstGeom>
          <a:solidFill>
            <a:schemeClr val="bg1"/>
          </a:solidFill>
          <a:ln w="6350">
            <a:solidFill>
              <a:srgbClr val="D1C7A3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276755" y="3419561"/>
            <a:ext cx="2263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#</a:t>
            </a:r>
            <a:r>
              <a:rPr lang="en-US" altLang="ko-KR" sz="1200" dirty="0" err="1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t>fff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89" y="2171048"/>
            <a:ext cx="2731725" cy="885965"/>
          </a:xfrm>
          <a:prstGeom prst="rect">
            <a:avLst/>
          </a:prstGeom>
          <a:ln w="6350">
            <a:solidFill>
              <a:srgbClr val="D1C7A3">
                <a:alpha val="50000"/>
              </a:srgb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90" y="3421888"/>
            <a:ext cx="3743325" cy="7239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89" y="4510663"/>
            <a:ext cx="28003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0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20" grpId="0" animBg="1"/>
      <p:bldP spid="4" grpId="0" animBg="1"/>
      <p:bldP spid="17" grpId="0"/>
      <p:bldP spid="21" grpId="0" animBg="1"/>
      <p:bldP spid="22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832">
            <a:alpha val="9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9250" y="333916"/>
            <a:ext cx="68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D1C7A3"/>
                </a:solidFill>
                <a:latin typeface="Bodoni MT Poster Compressed" panose="02070706080601050204" pitchFamily="18" charset="0"/>
              </a:rPr>
              <a:t>SOL’ACE</a:t>
            </a:r>
            <a:endParaRPr lang="ko-KR" altLang="en-US" sz="1600" dirty="0">
              <a:solidFill>
                <a:srgbClr val="D1C7A3"/>
              </a:solidFill>
              <a:latin typeface="Bodoni MT Poster Compressed" panose="020707060806010502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9250" y="333915"/>
            <a:ext cx="707231" cy="1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49402" y="384156"/>
            <a:ext cx="2845591" cy="527804"/>
          </a:xfrm>
          <a:prstGeom prst="roundRect">
            <a:avLst/>
          </a:prstGeom>
          <a:solidFill>
            <a:srgbClr val="D1C7A3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solidFill>
                  <a:srgbClr val="645832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사이트 구현</a:t>
            </a:r>
            <a:endParaRPr lang="en-US" altLang="ko-KR" sz="2500" b="1" dirty="0" smtClean="0">
              <a:solidFill>
                <a:srgbClr val="64583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49250" y="672470"/>
            <a:ext cx="707231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49250" y="1726119"/>
            <a:ext cx="11512551" cy="4763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96195" y="1032579"/>
            <a:ext cx="2552003" cy="527804"/>
          </a:xfrm>
          <a:prstGeom prst="roundRect">
            <a:avLst/>
          </a:prstGeom>
          <a:solidFill>
            <a:srgbClr val="292929"/>
          </a:solidFill>
          <a:ln>
            <a:noFill/>
            <a:round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6E6E6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메인페이지</a:t>
            </a:r>
            <a:endParaRPr lang="en-US" altLang="ko-KR" sz="2500" b="1" dirty="0" smtClean="0">
              <a:solidFill>
                <a:srgbClr val="E6E6E6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1" y="2304163"/>
            <a:ext cx="7619092" cy="37727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58629" y="1908805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상단영역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8505371" y="255620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05372" y="2675281"/>
            <a:ext cx="3209469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position : fixed</a:t>
            </a: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햄버거 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애니메이션 및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호출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SHOP , BAG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오버시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색상 변경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중앙 로고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HOME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이동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BAG 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버튼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클릭시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장바구니 </a:t>
            </a:r>
            <a:r>
              <a:rPr lang="ko-KR" altLang="en-US" sz="1200" dirty="0" err="1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서브메뉴</a:t>
            </a:r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호출</a:t>
            </a:r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58629" y="4906470"/>
            <a:ext cx="360317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리뉴얼</a:t>
            </a:r>
            <a:r>
              <a:rPr lang="ko-KR" altLang="en-US" sz="2500" b="1" dirty="0" smtClean="0">
                <a:solidFill>
                  <a:srgbClr val="EBE6D7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내용</a:t>
            </a:r>
            <a:endParaRPr lang="en-US" altLang="ko-KR" sz="2500" b="1" dirty="0" smtClean="0">
              <a:solidFill>
                <a:srgbClr val="EBE6D7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8505371" y="4733348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505371" y="5556645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505371" y="6546567"/>
            <a:ext cx="3209470" cy="0"/>
          </a:xfrm>
          <a:prstGeom prst="line">
            <a:avLst/>
          </a:prstGeom>
          <a:ln w="6350">
            <a:solidFill>
              <a:srgbClr val="D1C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505372" y="5767526"/>
            <a:ext cx="32094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일관적 흐름을 위한 상단메뉴 스타일 단일화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200" dirty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200" dirty="0" smtClean="0">
                <a:solidFill>
                  <a:srgbClr val="EBE6D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편의를 위한 버튼 사이즈 크기 증가</a:t>
            </a:r>
            <a:endParaRPr lang="en-US" altLang="ko-KR" sz="1200" dirty="0" smtClean="0">
              <a:solidFill>
                <a:srgbClr val="EBE6D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55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16" grpId="0"/>
      <p:bldP spid="32" grpId="0"/>
      <p:bldP spid="33" grpId="0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514</Words>
  <Application>Microsoft Office PowerPoint</Application>
  <PresentationFormat>와이드스크린</PresentationFormat>
  <Paragraphs>173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Inter</vt:lpstr>
      <vt:lpstr>나눔고딕OTF</vt:lpstr>
      <vt:lpstr>나눔고딕OTF ExtraBold</vt:lpstr>
      <vt:lpstr>나눔스퀘어 Bold</vt:lpstr>
      <vt:lpstr>맑은 고딕</vt:lpstr>
      <vt:lpstr>Arial</vt:lpstr>
      <vt:lpstr>Bodoni MT Poster Compressed</vt:lpstr>
      <vt:lpstr>Dutch801 XBd BT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47</cp:revision>
  <dcterms:created xsi:type="dcterms:W3CDTF">2024-12-25T23:27:21Z</dcterms:created>
  <dcterms:modified xsi:type="dcterms:W3CDTF">2024-12-26T04:49:58Z</dcterms:modified>
</cp:coreProperties>
</file>